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rial" panose="020B0604020202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Arial" panose="020B0604020202020204" pitchFamily="34" charset="0"/>
                <a:ea typeface="SF Pro" pitchFamily="2" charset="0"/>
                <a:cs typeface="Arial" panose="020B0604020202020204" pitchFamily="34" charset="0"/>
              </a:rPr>
              <a:t>Ananya Singh</a:t>
            </a:r>
            <a:endParaRPr lang="en-IN" altLang="en-US" dirty="0">
              <a:solidFill>
                <a:schemeClr val="bg2"/>
              </a:solidFill>
              <a:latin typeface="Arial" panose="020B0604020202020204" pitchFamily="34" charset="0"/>
              <a:ea typeface="SF Pro" pitchFamily="2" charset="0"/>
              <a:cs typeface="Arial" panose="020B0604020202020204" pitchFamily="34" charset="0"/>
            </a:endParaRPr>
          </a:p>
          <a:p>
            <a:r>
              <a:rPr lang="en-IN" altLang="en-US" dirty="0">
                <a:solidFill>
                  <a:schemeClr val="bg2"/>
                </a:solidFill>
                <a:latin typeface="Arial" panose="020B0604020202020204" pitchFamily="34" charset="0"/>
                <a:ea typeface="SF Pro" pitchFamily="2" charset="0"/>
                <a:cs typeface="SF Pro" pitchFamily="2" charset="0"/>
              </a:rPr>
              <a:t>13th</a:t>
            </a:r>
            <a:r>
              <a:rPr lang="en-US" dirty="0">
                <a:solidFill>
                  <a:schemeClr val="bg2"/>
                </a:solidFill>
                <a:latin typeface="Arial" panose="020B0604020202020204" pitchFamily="34" charset="0"/>
                <a:ea typeface="SF Pro" pitchFamily="2" charset="0"/>
                <a:cs typeface="SF Pro" pitchFamily="2" charset="0"/>
              </a:rPr>
              <a:t> </a:t>
            </a:r>
            <a:r>
              <a:rPr lang="en-IN" altLang="en-US" dirty="0">
                <a:solidFill>
                  <a:schemeClr val="bg2"/>
                </a:solidFill>
                <a:latin typeface="Arial" panose="020B0604020202020204" pitchFamily="34" charset="0"/>
                <a:ea typeface="SF Pro" pitchFamily="2" charset="0"/>
                <a:cs typeface="SF Pro" pitchFamily="2" charset="0"/>
              </a:rPr>
              <a:t>July</a:t>
            </a:r>
            <a:r>
              <a:rPr lang="en-US" dirty="0">
                <a:solidFill>
                  <a:schemeClr val="bg2"/>
                </a:solidFill>
                <a:latin typeface="Arial" panose="020B0604020202020204" pitchFamily="34" charset="0"/>
                <a:ea typeface="SF Pro" pitchFamily="2" charset="0"/>
                <a:cs typeface="SF Pro" pitchFamily="2" charset="0"/>
              </a:rPr>
              <a:t> 202</a:t>
            </a:r>
            <a:r>
              <a:rPr lang="en-IN" altLang="en-US" dirty="0">
                <a:solidFill>
                  <a:schemeClr val="bg2"/>
                </a:solidFill>
                <a:latin typeface="Arial" panose="020B0604020202020204" pitchFamily="34" charset="0"/>
                <a:ea typeface="SF Pro" pitchFamily="2" charset="0"/>
                <a:cs typeface="SF Pro" pitchFamily="2" charset="0"/>
              </a:rPr>
              <a:t>4</a:t>
            </a:r>
            <a:endParaRPr lang="en-IN" altLang="en-US" dirty="0">
              <a:solidFill>
                <a:schemeClr val="bg2"/>
              </a:solidFill>
              <a:latin typeface="Arial" panose="020B0604020202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rial" panose="020B0604020202020204" pitchFamily="34" charset="0"/>
              </a:rPr>
              <a:t>We performed exploratory data analysis and determined the training labels.</a:t>
            </a:r>
            <a:endParaRPr lang="en-US" sz="2200" dirty="0">
              <a:solidFill>
                <a:schemeClr val="accent3">
                  <a:lumMod val="25000"/>
                </a:schemeClr>
              </a:solidFill>
              <a:latin typeface="Arial" panose="020B0604020202020204" pitchFamily="34" charset="0"/>
            </a:endParaRPr>
          </a:p>
          <a:p>
            <a:r>
              <a:rPr lang="en-US" sz="2200" dirty="0">
                <a:solidFill>
                  <a:schemeClr val="accent3">
                    <a:lumMod val="25000"/>
                  </a:schemeClr>
                </a:solidFill>
                <a:latin typeface="Arial" panose="020B0604020202020204" pitchFamily="34" charset="0"/>
              </a:rPr>
              <a:t>We calculated the number of launches at each site, and the number and occurrence of each orbits</a:t>
            </a:r>
            <a:endParaRPr lang="en-US" sz="2200" dirty="0">
              <a:solidFill>
                <a:schemeClr val="accent3">
                  <a:lumMod val="25000"/>
                </a:schemeClr>
              </a:solidFill>
              <a:latin typeface="Arial" panose="020B0604020202020204" pitchFamily="34" charset="0"/>
            </a:endParaRPr>
          </a:p>
          <a:p>
            <a:r>
              <a:rPr lang="en-US" sz="2200" dirty="0">
                <a:solidFill>
                  <a:schemeClr val="accent3">
                    <a:lumMod val="25000"/>
                  </a:schemeClr>
                </a:solidFill>
                <a:latin typeface="Arial" panose="020B0604020202020204" pitchFamily="34" charset="0"/>
              </a:rPr>
              <a:t>We created landing outcome label from outcome column and exported the results to csv.</a:t>
            </a:r>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Wrangling</a:t>
            </a:r>
            <a:endParaRPr lang="en-US" dirty="0">
              <a:solidFill>
                <a:srgbClr val="0B49CB"/>
              </a:solidFill>
              <a:latin typeface="Arial" panose="020B0604020202020204" pitchFamily="34" charset="0"/>
              <a:cs typeface="Arial" panose="020B0604020202020204" pitchFamily="34" charset="0"/>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Data Visualization</a:t>
            </a:r>
            <a:endParaRPr lang="en-US" dirty="0">
              <a:solidFill>
                <a:srgbClr val="0B49CB"/>
              </a:solidFill>
              <a:latin typeface="Arial" panose="020B0604020202020204" pitchFamily="34" charset="0"/>
              <a:cs typeface="Arial" panose="020B0604020202020204" pitchFamily="34" charset="0"/>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loaded the SpaceX dataset into a PostgreSQL database without leaving the </a:t>
            </a:r>
            <a:r>
              <a:rPr lang="en-US" sz="2200" dirty="0" err="1">
                <a:solidFill>
                  <a:schemeClr val="accent3">
                    <a:lumMod val="25000"/>
                  </a:schemeClr>
                </a:solidFill>
                <a:latin typeface="Arial" panose="020B0604020202020204" pitchFamily="34" charset="0"/>
                <a:cs typeface="Arial" panose="020B0604020202020204" pitchFamily="34" charset="0"/>
              </a:rPr>
              <a:t>jupyter</a:t>
            </a:r>
            <a:r>
              <a:rPr lang="en-US" sz="2200" dirty="0">
                <a:solidFill>
                  <a:schemeClr val="accent3">
                    <a:lumMod val="25000"/>
                  </a:schemeClr>
                </a:solidFill>
                <a:latin typeface="Arial" panose="020B0604020202020204" pitchFamily="34" charset="0"/>
                <a:cs typeface="Arial" panose="020B0604020202020204" pitchFamily="34" charset="0"/>
              </a:rPr>
              <a:t> notebook.</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EDA with SQL to get insight from the data. We wrote queries to find out for instance:</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names of unique launch sites in the space mission.</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payload mass carried by boosters launched by NASA (CRS)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average payload mass carried by booster version F9 v1.1</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number of successful and failure mission outcomes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failed landing outcomes in drone ship, their booster version and launch site names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SQL</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assigned the feature launch outcomes (failure or success) to class 0 and 1.i.e., 0 for failure, and 1 for success.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Using the color-labeled marker clusters, we identified which launch sites have relatively high success rate. </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calculated the distances between a launch site to its proximities. We answered some question for instance:</a:t>
            </a:r>
            <a:endParaRPr lang="en-US" sz="22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rPr>
              <a:t>Are launch sites near railways, highways and coastlines.</a:t>
            </a:r>
            <a:endParaRPr lang="en-US" sz="1800" dirty="0">
              <a:solidFill>
                <a:schemeClr val="bg2">
                  <a:lumMod val="50000"/>
                </a:schemeClr>
              </a:solidFill>
              <a:latin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rPr>
              <a:t>Do launch sites keep certain distance away from cities.</a:t>
            </a:r>
            <a:endParaRPr lang="en-US" sz="1800" dirty="0">
              <a:solidFill>
                <a:schemeClr val="bg2">
                  <a:lumMod val="50000"/>
                </a:schemeClr>
              </a:solidFill>
              <a:latin typeface="Arial" panose="020B0604020202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an Interactive Map with Folium</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built an interactive dashboard with Plotly dash</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plotted pie charts showing the total launches by a certain sites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plotted scatter graph showing the relationship with Outcome and Payload Mass (Kg) for the different booster version.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 Dashboard with Plotly Dash</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loaded the data using </a:t>
            </a:r>
            <a:r>
              <a:rPr lang="en-US" sz="2200" dirty="0" err="1">
                <a:solidFill>
                  <a:schemeClr val="accent3">
                    <a:lumMod val="25000"/>
                  </a:schemeClr>
                </a:solidFill>
                <a:latin typeface="Arial" panose="020B0604020202020204" pitchFamily="34" charset="0"/>
              </a:rPr>
              <a:t>numpy</a:t>
            </a:r>
            <a:r>
              <a:rPr lang="en-US" sz="2200" dirty="0">
                <a:solidFill>
                  <a:schemeClr val="accent3">
                    <a:lumMod val="25000"/>
                  </a:schemeClr>
                </a:solidFill>
                <a:latin typeface="Arial" panose="020B0604020202020204" pitchFamily="34" charset="0"/>
              </a:rPr>
              <a:t> and pandas, transformed the data, split our data into training and testing.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built different machine learning models and tune different hyperparameters using </a:t>
            </a:r>
            <a:r>
              <a:rPr lang="en-US" sz="2200" dirty="0" err="1">
                <a:solidFill>
                  <a:schemeClr val="accent3">
                    <a:lumMod val="25000"/>
                  </a:schemeClr>
                </a:solidFill>
                <a:latin typeface="Arial" panose="020B0604020202020204" pitchFamily="34" charset="0"/>
              </a:rPr>
              <a:t>GridSearchCV</a:t>
            </a:r>
            <a:r>
              <a:rPr lang="en-US" sz="2200" dirty="0">
                <a:solidFill>
                  <a:schemeClr val="accent3">
                    <a:lumMod val="25000"/>
                  </a:schemeClr>
                </a:solidFill>
                <a:latin typeface="Arial" panose="020B0604020202020204" pitchFamily="34" charset="0"/>
              </a:rPr>
              <a:t>.</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used accuracy as the metric for our model, improved the model using feature engineering and algorithm tuning.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found the best performing classification model.</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Predictive Analysis (Classification)</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rPr>
              <a:t>Exploratory data analysis results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Interactive analytics demo in screenshots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Predictive analysis results</a:t>
            </a:r>
            <a:endParaRPr lang="en-US" sz="2200" dirty="0">
              <a:solidFill>
                <a:schemeClr val="accent3">
                  <a:lumMod val="25000"/>
                </a:schemeClr>
              </a:solidFill>
              <a:latin typeface="Arial" panose="020B0604020202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Results</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Flight Number vs. Launch Site</a:t>
            </a:r>
            <a:endParaRPr lang="en-US" dirty="0">
              <a:solidFill>
                <a:srgbClr val="0B49CB"/>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rial" panose="020B0604020202020204" pitchFamily="34" charset="0"/>
                <a:ea typeface="+mj-ea"/>
                <a:cs typeface="+mj-cs"/>
              </a:rPr>
              <a:t>Payload vs. Launch Site</a:t>
            </a:r>
            <a:endParaRPr lang="en-US" sz="3200" kern="1200" dirty="0">
              <a:solidFill>
                <a:srgbClr val="0B49CB"/>
              </a:solidFill>
              <a:latin typeface="Arial" panose="020B0604020202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Executive Summary</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Introduction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Methodology</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Results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Conclusion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Appendix</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Outline</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Success Rate vs. Orbit Type</a:t>
            </a:r>
            <a:endParaRPr lang="en-US" sz="3600" kern="1200" dirty="0">
              <a:solidFill>
                <a:srgbClr val="0B49CB"/>
              </a:solidFill>
              <a:latin typeface="Arial" panose="020B0604020202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From the plot, we can see that ES-L1, GEO, HEO, SSO, VLEO had the most success rate.</a:t>
            </a:r>
            <a:endParaRPr lang="en-US" sz="2200" dirty="0">
              <a:latin typeface="Arial" panose="020B0604020202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can observe that with heavy payloads, the successful landing are more for PO, LEO and ISS orbits.</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Launch Success Yearly Trend</a:t>
            </a:r>
            <a:endParaRPr lang="en-US" sz="3600" kern="1200" dirty="0">
              <a:solidFill>
                <a:srgbClr val="0B49CB"/>
              </a:solidFill>
              <a:latin typeface="Arial" panose="020B0604020202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From the plot, we can observe that success rate since 2013 kept on increasing till 2020.</a:t>
            </a:r>
            <a:endParaRPr lang="en-US" sz="2200" dirty="0">
              <a:latin typeface="Arial" panose="020B0604020202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rial" panose="020B0604020202020204" pitchFamily="34" charset="0"/>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rial" panose="020B0604020202020204" pitchFamily="34" charset="0"/>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We used the key word </a:t>
            </a:r>
            <a:r>
              <a:rPr lang="en-US" sz="2200" b="1" dirty="0">
                <a:latin typeface="Arial" panose="020B0604020202020204" pitchFamily="34" charset="0"/>
              </a:rPr>
              <a:t>DISTINCT</a:t>
            </a:r>
            <a:r>
              <a:rPr lang="en-US" sz="2200" dirty="0">
                <a:latin typeface="Arial" panose="020B0604020202020204" pitchFamily="34" charset="0"/>
              </a:rPr>
              <a:t> to show only unique launch sites from the SpaceX data.</a:t>
            </a:r>
            <a:endParaRPr lang="en-US" sz="2200" dirty="0">
              <a:latin typeface="Arial" panose="020B0604020202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used the query above to display 5 records where launch sites begin with `CCA`</a:t>
            </a: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Launch Site Names Begin with 'CCA'</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calculated the total payload carried by boosters from NASA as 45596 using the query below</a:t>
            </a: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Total Payload Mass</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Average Payload Mass by F9 v1.1</a:t>
            </a:r>
            <a:endParaRPr lang="en-US" sz="37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calculated the average payload mass carried by booster version F9 v1.1 as 2928.4</a:t>
            </a:r>
            <a:endParaRPr lang="en-US" sz="2000" dirty="0">
              <a:latin typeface="Arial" panose="020B0604020202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First Successful Ground Landing Date</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rial" panose="020B0604020202020204" pitchFamily="34" charset="0"/>
              </a:rPr>
              <a:t>We observed that the dates of the first successful landing outcome on ground pad was 22</a:t>
            </a:r>
            <a:r>
              <a:rPr lang="en-US" sz="1800" baseline="30000" dirty="0">
                <a:latin typeface="Arial" panose="020B0604020202020204" pitchFamily="34" charset="0"/>
              </a:rPr>
              <a:t>nd</a:t>
            </a:r>
            <a:r>
              <a:rPr lang="en-US" sz="1800" dirty="0">
                <a:latin typeface="Arial" panose="020B0604020202020204" pitchFamily="34" charset="0"/>
              </a:rPr>
              <a:t> December 2015</a:t>
            </a:r>
            <a:endParaRPr lang="en-US" sz="1800" dirty="0">
              <a:latin typeface="Arial" panose="020B0604020202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Successful Drone Ship Landing with Payload between 4000 and 6000</a:t>
            </a:r>
            <a:endParaRPr lang="en-US" sz="3600" kern="1200" dirty="0">
              <a:solidFill>
                <a:srgbClr val="0B49CB"/>
              </a:solidFill>
              <a:latin typeface="Arial" panose="020B0604020202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used the </a:t>
            </a:r>
            <a:r>
              <a:rPr lang="en-US" sz="2000" b="1" dirty="0">
                <a:latin typeface="Arial" panose="020B0604020202020204" pitchFamily="34" charset="0"/>
              </a:rPr>
              <a:t>WHERE</a:t>
            </a:r>
            <a:r>
              <a:rPr lang="en-US" sz="2000" dirty="0">
                <a:latin typeface="Arial" panose="020B0604020202020204" pitchFamily="34" charset="0"/>
              </a:rPr>
              <a:t> clause to filter for boosters which have successfully landed on drone ship and applied the </a:t>
            </a:r>
            <a:r>
              <a:rPr lang="en-US" sz="2000" b="1" dirty="0">
                <a:latin typeface="Arial" panose="020B0604020202020204" pitchFamily="34" charset="0"/>
              </a:rPr>
              <a:t>AND</a:t>
            </a:r>
            <a:r>
              <a:rPr lang="en-US" sz="2000" dirty="0">
                <a:latin typeface="Arial" panose="020B0604020202020204" pitchFamily="34" charset="0"/>
              </a:rPr>
              <a:t> condition to determine successful landing with payload mass greater than 4000 but less than 6000</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rPr>
              <a:t>Summary of methodologies</a:t>
            </a:r>
            <a:endParaRPr lang="en-US" sz="22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Collection through API</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Collection with Web Scraping</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Wrangling</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with SQL</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with Data Visualization</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Interactive Visual Analytics with Folium</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Machine Learning Prediction</a:t>
            </a:r>
            <a:endParaRPr lang="en-US" sz="1800" dirty="0">
              <a:solidFill>
                <a:schemeClr val="accent3">
                  <a:lumMod val="25000"/>
                </a:schemeClr>
              </a:solidFill>
              <a:latin typeface="Arial" panose="020B0604020202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rial" panose="020B0604020202020204" pitchFamily="34" charset="0"/>
              </a:rPr>
              <a:t>Summary of all results</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result</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Interactive analytics in screenshots</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Predictive Analytics result</a:t>
            </a:r>
            <a:endParaRPr lang="en-US" sz="18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Executive Summary</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Total Number of Successful and Failure Mission Outcomes</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used wildcard like ‘%’ to filter for </a:t>
            </a:r>
            <a:r>
              <a:rPr lang="en-US" sz="2000" b="1" dirty="0">
                <a:latin typeface="Arial" panose="020B0604020202020204" pitchFamily="34" charset="0"/>
              </a:rPr>
              <a:t>WHERE</a:t>
            </a:r>
            <a:r>
              <a:rPr lang="en-US" sz="2000" dirty="0">
                <a:latin typeface="Arial" panose="020B0604020202020204" pitchFamily="34" charset="0"/>
              </a:rPr>
              <a:t> </a:t>
            </a:r>
            <a:r>
              <a:rPr lang="en-US" sz="2000" dirty="0" err="1">
                <a:latin typeface="Arial" panose="020B0604020202020204" pitchFamily="34" charset="0"/>
              </a:rPr>
              <a:t>MissionOutcome</a:t>
            </a:r>
            <a:r>
              <a:rPr lang="en-US" sz="2000" dirty="0">
                <a:latin typeface="Arial" panose="020B0604020202020204" pitchFamily="34" charset="0"/>
              </a:rPr>
              <a:t> was a success or a failure. </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Boosters Carried Maximum Payload</a:t>
            </a:r>
            <a:endParaRPr lang="en-US" sz="37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rial" panose="020B0604020202020204" pitchFamily="34" charset="0"/>
              </a:rPr>
              <a:t>We determined the booster that have carried the maximum payload using a subquery in the </a:t>
            </a:r>
            <a:r>
              <a:rPr lang="en-US" sz="1700" b="1" dirty="0">
                <a:latin typeface="Arial" panose="020B0604020202020204" pitchFamily="34" charset="0"/>
              </a:rPr>
              <a:t>WHERE</a:t>
            </a:r>
            <a:r>
              <a:rPr lang="en-US" sz="1700" dirty="0">
                <a:latin typeface="Arial" panose="020B0604020202020204" pitchFamily="34" charset="0"/>
              </a:rPr>
              <a:t> clause and the </a:t>
            </a:r>
            <a:r>
              <a:rPr lang="en-US" sz="1700" b="1" dirty="0">
                <a:latin typeface="Arial" panose="020B0604020202020204" pitchFamily="34" charset="0"/>
              </a:rPr>
              <a:t>MAX() </a:t>
            </a:r>
            <a:r>
              <a:rPr lang="en-US" sz="1700" dirty="0">
                <a:latin typeface="Arial" panose="020B0604020202020204" pitchFamily="34" charset="0"/>
              </a:rPr>
              <a:t>function.</a:t>
            </a:r>
            <a:endParaRPr lang="en-US" sz="1700" dirty="0">
              <a:latin typeface="Arial" panose="020B0604020202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rPr>
              <a:t>WHERE</a:t>
            </a:r>
            <a:r>
              <a:rPr lang="en-US" sz="2200" dirty="0">
                <a:solidFill>
                  <a:schemeClr val="accent3">
                    <a:lumMod val="25000"/>
                  </a:schemeClr>
                </a:solidFill>
                <a:latin typeface="Arial" panose="020B0604020202020204" pitchFamily="34" charset="0"/>
              </a:rPr>
              <a:t> clause, </a:t>
            </a:r>
            <a:r>
              <a:rPr lang="en-US" sz="2200" b="1" dirty="0">
                <a:solidFill>
                  <a:schemeClr val="accent3">
                    <a:lumMod val="25000"/>
                  </a:schemeClr>
                </a:solidFill>
                <a:latin typeface="Arial" panose="020B0604020202020204" pitchFamily="34" charset="0"/>
              </a:rPr>
              <a:t>LIKE</a:t>
            </a:r>
            <a:r>
              <a:rPr lang="en-US" sz="2200" dirty="0">
                <a:solidFill>
                  <a:schemeClr val="accent3">
                    <a:lumMod val="25000"/>
                  </a:schemeClr>
                </a:solidFill>
                <a:latin typeface="Arial" panose="020B0604020202020204" pitchFamily="34" charset="0"/>
              </a:rPr>
              <a:t>, </a:t>
            </a:r>
            <a:r>
              <a:rPr lang="en-US" sz="2200" b="1" dirty="0">
                <a:solidFill>
                  <a:schemeClr val="accent3">
                    <a:lumMod val="25000"/>
                  </a:schemeClr>
                </a:solidFill>
                <a:latin typeface="Arial" panose="020B0604020202020204" pitchFamily="34" charset="0"/>
              </a:rPr>
              <a:t>AND</a:t>
            </a:r>
            <a:r>
              <a:rPr lang="en-US" sz="2200" dirty="0">
                <a:solidFill>
                  <a:schemeClr val="accent3">
                    <a:lumMod val="25000"/>
                  </a:schemeClr>
                </a:solidFill>
                <a:latin typeface="Arial" panose="020B0604020202020204" pitchFamily="34" charset="0"/>
              </a:rPr>
              <a:t>, and </a:t>
            </a:r>
            <a:r>
              <a:rPr lang="en-US" sz="2200" b="1" dirty="0">
                <a:solidFill>
                  <a:schemeClr val="accent3">
                    <a:lumMod val="25000"/>
                  </a:schemeClr>
                </a:solidFill>
                <a:latin typeface="Arial" panose="020B0604020202020204" pitchFamily="34" charset="0"/>
              </a:rPr>
              <a:t>BETWEEN</a:t>
            </a:r>
            <a:r>
              <a:rPr lang="en-US" sz="2200" dirty="0">
                <a:solidFill>
                  <a:schemeClr val="accent3">
                    <a:lumMod val="25000"/>
                  </a:schemeClr>
                </a:solidFill>
                <a:latin typeface="Arial" panose="020B0604020202020204" pitchFamily="34" charset="0"/>
              </a:rPr>
              <a:t> conditions to filter for failed landing outcomes in drone ship, their booster versions, and launch site names for year 2015</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2015 Launch Records</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Rank Landing Outcomes Between 2010-06-04 and 2017-03-20</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selected Landing outcomes and the </a:t>
            </a:r>
            <a:r>
              <a:rPr lang="en-US" sz="2000" b="1" dirty="0">
                <a:latin typeface="Arial" panose="020B0604020202020204" pitchFamily="34" charset="0"/>
              </a:rPr>
              <a:t>COUNT</a:t>
            </a:r>
            <a:r>
              <a:rPr lang="en-US" sz="2000" dirty="0">
                <a:latin typeface="Arial" panose="020B0604020202020204" pitchFamily="34" charset="0"/>
              </a:rPr>
              <a:t> of landing outcomes from the data and used the </a:t>
            </a:r>
            <a:r>
              <a:rPr lang="en-US" sz="2000" b="1" dirty="0">
                <a:latin typeface="Arial" panose="020B0604020202020204" pitchFamily="34" charset="0"/>
              </a:rPr>
              <a:t>WHERE</a:t>
            </a:r>
            <a:r>
              <a:rPr lang="en-US" sz="2000" dirty="0">
                <a:latin typeface="Arial" panose="020B0604020202020204" pitchFamily="34" charset="0"/>
              </a:rPr>
              <a:t> clause to filter for landing outcomes </a:t>
            </a:r>
            <a:r>
              <a:rPr lang="en-US" sz="2000" b="1" dirty="0">
                <a:latin typeface="Arial" panose="020B0604020202020204" pitchFamily="34" charset="0"/>
              </a:rPr>
              <a:t>BETWEEN</a:t>
            </a:r>
            <a:r>
              <a:rPr lang="en-US" sz="2000" dirty="0">
                <a:latin typeface="Arial" panose="020B0604020202020204" pitchFamily="34" charset="0"/>
              </a:rPr>
              <a:t> 2010-06-04 to 2010-03-20.</a:t>
            </a:r>
            <a:endParaRPr lang="en-US" sz="2000" dirty="0">
              <a:latin typeface="Arial" panose="020B0604020202020204" pitchFamily="34" charset="0"/>
            </a:endParaRPr>
          </a:p>
          <a:p>
            <a:pPr>
              <a:spcBef>
                <a:spcPts val="1400"/>
              </a:spcBef>
            </a:pPr>
            <a:r>
              <a:rPr lang="en-US" sz="2000" dirty="0">
                <a:latin typeface="Arial" panose="020B0604020202020204" pitchFamily="34" charset="0"/>
              </a:rPr>
              <a:t>We applied the </a:t>
            </a:r>
            <a:r>
              <a:rPr lang="en-US" sz="2000" b="1" dirty="0">
                <a:latin typeface="Arial" panose="020B0604020202020204" pitchFamily="34" charset="0"/>
              </a:rPr>
              <a:t>GROUP BY </a:t>
            </a:r>
            <a:r>
              <a:rPr lang="en-US" sz="2000" dirty="0">
                <a:latin typeface="Arial" panose="020B0604020202020204" pitchFamily="34" charset="0"/>
              </a:rPr>
              <a:t>clause to group the landing outcomes and the </a:t>
            </a:r>
            <a:r>
              <a:rPr lang="en-US" sz="2000" b="1" dirty="0">
                <a:latin typeface="Arial" panose="020B0604020202020204" pitchFamily="34" charset="0"/>
              </a:rPr>
              <a:t>ORDER BY </a:t>
            </a:r>
            <a:r>
              <a:rPr lang="en-US" sz="2000" dirty="0">
                <a:latin typeface="Arial" panose="020B0604020202020204" pitchFamily="34" charset="0"/>
              </a:rPr>
              <a:t>clause to order the grouped landing outcome in descending order.</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All launch sites global map markers</a:t>
            </a:r>
            <a:endParaRPr lang="en-US" dirty="0">
              <a:solidFill>
                <a:srgbClr val="0B49CB"/>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Markers showing launch sites with color labels</a:t>
            </a:r>
            <a:endParaRPr lang="en-US" dirty="0">
              <a:solidFill>
                <a:srgbClr val="0B49CB"/>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Launch Site distance to landmarks</a:t>
            </a:r>
            <a:endParaRPr lang="en-US" dirty="0">
              <a:solidFill>
                <a:srgbClr val="0B49CB"/>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Pie chart showing the success percentage achieved by each launch site</a:t>
            </a:r>
            <a:endParaRPr lang="en-US" dirty="0">
              <a:solidFill>
                <a:srgbClr val="0B49CB"/>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Introduction</a:t>
            </a:r>
            <a:endParaRPr lang="en-US">
              <a:solidFill>
                <a:srgbClr val="0B49CB"/>
              </a:solidFill>
              <a:latin typeface="Arial" panose="020B0604020202020204" pitchFamily="34" charset="0"/>
              <a:cs typeface="Arial" panose="020B0604020202020204" pitchFamily="34" charset="0"/>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rial" panose="020B0604020202020204" pitchFamily="34" charset="0"/>
              </a:rPr>
              <a:t>Project background and context</a:t>
            </a:r>
            <a:endParaRPr lang="en-US" sz="2200" dirty="0">
              <a:solidFill>
                <a:schemeClr val="accent3">
                  <a:lumMod val="25000"/>
                </a:schemeClr>
              </a:solidFill>
              <a:latin typeface="Arial" panose="020B0604020202020204" pitchFamily="34" charset="0"/>
            </a:endParaRPr>
          </a:p>
          <a:p>
            <a:pPr marL="457200" lvl="1" indent="0" algn="just">
              <a:spcBef>
                <a:spcPts val="1400"/>
              </a:spcBef>
              <a:buNone/>
            </a:pPr>
            <a:r>
              <a:rPr lang="en-US" sz="1800" dirty="0">
                <a:solidFill>
                  <a:schemeClr val="accent3">
                    <a:lumMod val="25000"/>
                  </a:schemeClr>
                </a:solidFill>
                <a:latin typeface="Arial" panose="020B0604020202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rial" panose="020B0604020202020204" pitchFamily="34" charset="0"/>
            </a:endParaRPr>
          </a:p>
          <a:p>
            <a:pPr>
              <a:spcBef>
                <a:spcPts val="1400"/>
              </a:spcBef>
            </a:pPr>
            <a:r>
              <a:rPr lang="en-US" sz="2200" dirty="0">
                <a:solidFill>
                  <a:schemeClr val="accent3">
                    <a:lumMod val="25000"/>
                  </a:schemeClr>
                </a:solidFill>
                <a:latin typeface="Arial" panose="020B0604020202020204" pitchFamily="34" charset="0"/>
              </a:rPr>
              <a:t>Problems you want to find answers</a:t>
            </a:r>
            <a:endParaRPr lang="en-US" sz="2200" dirty="0">
              <a:solidFill>
                <a:schemeClr val="accent3">
                  <a:lumMod val="25000"/>
                </a:schemeClr>
              </a:solidFill>
              <a:latin typeface="Arial" panose="020B0604020202020204" pitchFamily="34" charset="0"/>
            </a:endParaRPr>
          </a:p>
          <a:p>
            <a:pPr lvl="1">
              <a:spcBef>
                <a:spcPts val="1400"/>
              </a:spcBef>
              <a:buFontTx/>
              <a:buChar char="-"/>
            </a:pPr>
            <a:r>
              <a:rPr lang="en-US" sz="1800" dirty="0">
                <a:solidFill>
                  <a:schemeClr val="accent3">
                    <a:lumMod val="25000"/>
                  </a:schemeClr>
                </a:solidFill>
                <a:latin typeface="Arial" panose="020B0604020202020204" pitchFamily="34" charset="0"/>
              </a:rPr>
              <a:t>What factors determine if the rocket will land successfully?</a:t>
            </a:r>
            <a:endParaRPr lang="en-US" sz="1800" dirty="0">
              <a:solidFill>
                <a:schemeClr val="accent3">
                  <a:lumMod val="25000"/>
                </a:schemeClr>
              </a:solidFill>
              <a:latin typeface="Arial" panose="020B0604020202020204" pitchFamily="34" charset="0"/>
            </a:endParaRPr>
          </a:p>
          <a:p>
            <a:pPr lvl="1">
              <a:spcBef>
                <a:spcPts val="1400"/>
              </a:spcBef>
              <a:buFontTx/>
              <a:buChar char="-"/>
            </a:pPr>
            <a:r>
              <a:rPr lang="en-US" sz="1800" dirty="0">
                <a:solidFill>
                  <a:schemeClr val="accent3">
                    <a:lumMod val="25000"/>
                  </a:schemeClr>
                </a:solidFill>
                <a:latin typeface="Arial" panose="020B0604020202020204" pitchFamily="34" charset="0"/>
              </a:rPr>
              <a:t>The interaction amongst various features that determine the success rate of a successful landing</a:t>
            </a:r>
            <a:endParaRPr lang="en-US" sz="1800" dirty="0">
              <a:solidFill>
                <a:schemeClr val="accent3">
                  <a:lumMod val="25000"/>
                </a:schemeClr>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Pie chart showing the Launch site with the highest launch success ratio</a:t>
            </a:r>
            <a:endParaRPr lang="en-US" dirty="0">
              <a:solidFill>
                <a:srgbClr val="0B49CB"/>
              </a:solidFill>
              <a:latin typeface="Arial" panose="020B0604020202020204" pitchFamily="34" charset="0"/>
            </a:endParaRPr>
          </a:p>
          <a:p>
            <a:endParaRPr lang="en-US" dirty="0">
              <a:solidFill>
                <a:srgbClr val="0B49CB"/>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rial" panose="020B0604020202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rial" panose="020B0604020202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Classification Accuracy</a:t>
            </a:r>
            <a:endParaRPr lang="en-US" sz="3700" kern="1200" dirty="0">
              <a:solidFill>
                <a:srgbClr val="0B49CB"/>
              </a:solidFill>
              <a:latin typeface="Arial" panose="020B0604020202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rial" panose="020B0604020202020204" pitchFamily="34" charset="0"/>
              </a:rPr>
              <a:t>The decision tree classifier is the model with the highest classification accuracy</a:t>
            </a:r>
            <a:endParaRPr lang="en-US" sz="2200" dirty="0">
              <a:latin typeface="Arial" panose="020B0604020202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rPr>
              <a:t>We can conclude that:</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larger the flight amount at a launch site, the greater the success rate at a launch site.</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latin typeface="Arial" panose="020B0604020202020204" pitchFamily="34" charset="0"/>
              </a:rPr>
              <a:t>Launch success rate started to increase in 2013 till 2020.</a:t>
            </a:r>
            <a:endParaRPr lang="en-US" sz="2200" dirty="0">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Orbits </a:t>
            </a:r>
            <a:r>
              <a:rPr lang="en-US" sz="2200" dirty="0">
                <a:latin typeface="Arial" panose="020B0604020202020204" pitchFamily="34" charset="0"/>
              </a:rPr>
              <a:t>ES-L1, GEO, HEO, SSO, VLEO had the most success rate.</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KSC LC-39A had the most successful launches of any sites.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Decision tree classifier is the best machine learning algorithm for this task.</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panose="020B0604020202020204" pitchFamily="34" charset="0"/>
                <a:cs typeface="Arial" panose="020B0604020202020204" pitchFamily="34" charset="0"/>
              </a:rPr>
              <a:t>Executive Summary</a:t>
            </a:r>
            <a:endParaRPr lang="en-US" sz="8800" dirty="0">
              <a:solidFill>
                <a:srgbClr val="0B49CB"/>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Data collection methodology:</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Data was collected using SpaceX API and web scraping from Wikipedia. </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data wrangling</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One-hot encoding was applied to categorical features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exploratory data analysis (EDA) using visualization and SQL</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interactive visual analytics using Folium and Plotly Dash</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predictive analysis using classification models</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How to build, tune, evaluate classification models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Methodology</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rial" panose="020B0604020202020204" pitchFamily="34" charset="0"/>
              </a:rPr>
              <a:t>The data was collected using various methods</a:t>
            </a:r>
            <a:endParaRPr lang="en-US" sz="22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Data collection was done using get request to the SpaceX API.</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Next, we decoded the response content as a Json using .json() function call and turn it into a pandas </a:t>
            </a:r>
            <a:r>
              <a:rPr lang="en-US" sz="1900" dirty="0" err="1">
                <a:solidFill>
                  <a:schemeClr val="accent3">
                    <a:lumMod val="25000"/>
                  </a:schemeClr>
                </a:solidFill>
                <a:latin typeface="Arial" panose="020B0604020202020204" pitchFamily="34" charset="0"/>
              </a:rPr>
              <a:t>dataframe</a:t>
            </a:r>
            <a:r>
              <a:rPr lang="en-US" sz="1900" dirty="0">
                <a:solidFill>
                  <a:schemeClr val="accent3">
                    <a:lumMod val="25000"/>
                  </a:schemeClr>
                </a:solidFill>
                <a:latin typeface="Arial" panose="020B0604020202020204" pitchFamily="34" charset="0"/>
              </a:rPr>
              <a:t> using .</a:t>
            </a:r>
            <a:r>
              <a:rPr lang="en-US" sz="1900" dirty="0" err="1">
                <a:solidFill>
                  <a:schemeClr val="accent3">
                    <a:lumMod val="25000"/>
                  </a:schemeClr>
                </a:solidFill>
                <a:latin typeface="Arial" panose="020B0604020202020204" pitchFamily="34" charset="0"/>
              </a:rPr>
              <a:t>json_normalize</a:t>
            </a:r>
            <a:r>
              <a:rPr lang="en-US" sz="1900" dirty="0">
                <a:solidFill>
                  <a:schemeClr val="accent3">
                    <a:lumMod val="25000"/>
                  </a:schemeClr>
                </a:solidFill>
                <a:latin typeface="Arial" panose="020B0604020202020204" pitchFamily="34" charset="0"/>
              </a:rPr>
              <a:t>().</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We then cleaned the data, checked for missing values and fill in missing values where necessary.</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In addition, we performed web scraping from Wikipedia for Falcon 9 launch records with BeautifulSoup.</a:t>
            </a:r>
            <a:endParaRPr lang="en-US" sz="1800" dirty="0">
              <a:solidFill>
                <a:schemeClr val="accent3">
                  <a:lumMod val="25000"/>
                </a:schemeClr>
              </a:solidFill>
              <a:latin typeface="Arial" panose="020B0604020202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link to the notebook is </a:t>
            </a:r>
            <a:r>
              <a:rPr lang="en-US" sz="2200" dirty="0">
                <a:solidFill>
                  <a:srgbClr val="1C7DDB"/>
                </a:solidFill>
                <a:latin typeface="Arial" panose="020B0604020202020204" pitchFamily="34" charset="0"/>
              </a:rPr>
              <a:t>https://github.com/chuksoo/IBM-Data-Science-Capstone-SpaceX/blob/main/Data%20Collection%20API.ipynb.</a:t>
            </a:r>
            <a:endParaRPr lang="en-US" sz="2200" dirty="0">
              <a:solidFill>
                <a:schemeClr val="accent3">
                  <a:lumMod val="25000"/>
                </a:schemeClr>
              </a:solidFill>
              <a:latin typeface="Arial" panose="020B0604020202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SpaceX API</a:t>
            </a:r>
            <a:endParaRPr lang="en-US" dirty="0">
              <a:solidFill>
                <a:srgbClr val="0B49CB"/>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web scrapping to webscrap Falcon 9 launch records with BeautifulSoup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parsed the table and converted it into a pandas dataframe.</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rial" panose="020B0604020202020204" pitchFamily="34"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Scraping</a:t>
            </a:r>
            <a:endParaRPr lang="en-US" dirty="0">
              <a:solidFill>
                <a:srgbClr val="0B49CB"/>
              </a:solidFill>
              <a:latin typeface="Arial" panose="020B0604020202020204" pitchFamily="34" charset="0"/>
              <a:cs typeface="Arial" panose="020B0604020202020204" pitchFamily="3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8695</Words>
  <Application>WPS Presentation</Application>
  <PresentationFormat>Widescreen</PresentationFormat>
  <Paragraphs>332</Paragraphs>
  <Slides>46</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SimSun</vt:lpstr>
      <vt:lpstr>Wingdings</vt:lpstr>
      <vt:lpstr>Abadi</vt:lpstr>
      <vt:lpstr>Segoe Print</vt:lpstr>
      <vt:lpstr>IBM Plex Mono SemiBold</vt:lpstr>
      <vt:lpstr>Yu Gothic UI Semibold</vt:lpstr>
      <vt:lpstr>Abadi</vt:lpstr>
      <vt:lpstr>AMGDT</vt:lpstr>
      <vt:lpstr>SF Pro</vt:lpstr>
      <vt:lpstr>Arial</vt:lpstr>
      <vt:lpstr>IBM Plex Mono Text</vt:lpstr>
      <vt:lpstr>AcadEref</vt:lpstr>
      <vt:lpstr>Microsoft YaHei</vt:lpstr>
      <vt:lpstr>Arial Unicode MS</vt:lpstr>
      <vt:lpstr>Calibri</vt:lpstr>
      <vt:lpstr>Calibri</vt:lpstr>
      <vt:lpstr>Calibri Light</vt:lpstr>
      <vt:lpstr>Lucida Calligraphy</vt:lpstr>
      <vt:lpstr>Cambria</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KIIT</cp:lastModifiedBy>
  <cp:revision>200</cp:revision>
  <dcterms:created xsi:type="dcterms:W3CDTF">2021-04-29T18:58:00Z</dcterms:created>
  <dcterms:modified xsi:type="dcterms:W3CDTF">2024-07-12T19:27:14Z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CF9F89EE5E30420B979D1D2312934D3D_13</vt:lpwstr>
  </property>
  <property fmtid="{D5CDD505-2E9C-101B-9397-08002B2CF9AE}" pid="4" name="KSOProductBuildVer">
    <vt:lpwstr>1033-12.2.0.13472</vt:lpwstr>
  </property>
</Properties>
</file>